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282" r:id="rId4"/>
    <p:sldId id="258" r:id="rId5"/>
    <p:sldId id="28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94660"/>
  </p:normalViewPr>
  <p:slideViewPr>
    <p:cSldViewPr>
      <p:cViewPr>
        <p:scale>
          <a:sx n="70" d="100"/>
          <a:sy n="70" d="100"/>
        </p:scale>
        <p:origin x="-2802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477AD-612B-44A9-9A0C-074E774730FE}" type="datetimeFigureOut">
              <a:rPr lang="pl-PL" smtClean="0"/>
              <a:t>2016-01-08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7577D-69D1-4CB6-9B80-D74B6EE8C6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605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6680-7335-402D-B2D2-D04F2F1799DC}" type="slidenum">
              <a:rPr lang="pl-PL" smtClean="0">
                <a:solidFill>
                  <a:prstClr val="black"/>
                </a:solidFill>
              </a:rPr>
              <a:pPr/>
              <a:t>1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7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6680-7335-402D-B2D2-D04F2F1799DC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196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7577D-69D1-4CB6-9B80-D74B6EE8C60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391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6680-7335-402D-B2D2-D04F2F1799DC}" type="slidenum">
              <a:rPr lang="pl-PL" smtClean="0">
                <a:solidFill>
                  <a:prstClr val="black"/>
                </a:solidFill>
              </a:rPr>
              <a:pPr/>
              <a:t>23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05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6680-7335-402D-B2D2-D04F2F1799DC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892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3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6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2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3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2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1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8E07B-F6EC-443F-8E02-CBF2547B26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2016-01-08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84647-AD95-41BA-9D65-B853C400D09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6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JP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chanik.home.pl/" TargetMode="External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</p:spPr>
        <p:txBody>
          <a:bodyPr>
            <a:normAutofit/>
          </a:bodyPr>
          <a:lstStyle/>
          <a:p>
            <a:pPr algn="r"/>
            <a:r>
              <a:rPr lang="pl-PL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ZESPÓŁ SZKÓŁ ZAWODOWYCH NR 2 </a:t>
            </a:r>
            <a:br>
              <a:rPr lang="pl-PL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IM. POWSTAŃCÓW WARSZAWY</a:t>
            </a:r>
            <a:endParaRPr lang="pl-PL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TRADYCJA I NOWOCZESNOŚĆ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www.mechanik.home.pl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064335" y="6488668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mechanik@home.pl</a:t>
            </a:r>
            <a:endParaRPr lang="pl-PL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68512"/>
            <a:ext cx="5976664" cy="345140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82196"/>
            <a:ext cx="3206750" cy="2200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78646"/>
            <a:ext cx="3346450" cy="24209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398" y="1866362"/>
            <a:ext cx="3256230" cy="22245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29" y="2753220"/>
            <a:ext cx="4219575" cy="2871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51520" y="5013176"/>
            <a:ext cx="845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40310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4430" y="260648"/>
            <a:ext cx="8229600" cy="1143000"/>
          </a:xfrm>
        </p:spPr>
        <p:txBody>
          <a:bodyPr/>
          <a:lstStyle/>
          <a:p>
            <a:r>
              <a:rPr lang="pl-PL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SZKOŁY W ZESPOLE</a:t>
            </a:r>
            <a:endParaRPr lang="pl-PL" dirty="0">
              <a:solidFill>
                <a:srgbClr val="000099"/>
              </a:solidFill>
            </a:endParaRPr>
          </a:p>
        </p:txBody>
      </p:sp>
      <p:sp>
        <p:nvSpPr>
          <p:cNvPr id="11" name="Symbol zastępczy zawartości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pl-PL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ZASADNICZA </a:t>
            </a:r>
            <a:r>
              <a:rPr lang="pl-PL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SZKOŁA ZAWODOWA</a:t>
            </a:r>
            <a:endParaRPr lang="pl-PL" sz="3600" b="1" dirty="0">
              <a:solidFill>
                <a:srgbClr val="000099"/>
              </a:solidFill>
            </a:endParaRP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letnia.</a:t>
            </a:r>
            <a:endParaRPr lang="pl-PL" sz="1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praktyczne odbywają się w </a:t>
            </a:r>
            <a:r>
              <a:rPr lang="pl-PL" sz="1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CKZiU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lub w zakładach pracy. </a:t>
            </a:r>
          </a:p>
          <a:p>
            <a:pPr lvl="0" algn="ctr">
              <a:buFont typeface="Wingdings" panose="05000000000000000000" pitchFamily="2" charset="2"/>
              <a:buChar char="ü"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Zdobycie kwalifikacji zawodowych potwierdzonych egzaminem zawodowym. </a:t>
            </a:r>
          </a:p>
          <a:p>
            <a:pPr marL="0" lvl="0" indent="0" algn="ctr">
              <a:buNone/>
              <a:defRPr/>
            </a:pPr>
            <a:endParaRPr lang="pl-PL" sz="15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u="sng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u="sng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u="sng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endParaRPr lang="pl-PL" sz="35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r>
              <a:rPr lang="pl-PL" sz="3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Kierunki mówiące </a:t>
            </a:r>
            <a:r>
              <a:rPr lang="pl-PL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„Nie bezrobociu”</a:t>
            </a:r>
          </a:p>
          <a:p>
            <a:pPr marL="0" lvl="0" indent="0" algn="ctr">
              <a:buNone/>
              <a:defRPr/>
            </a:pPr>
            <a:endParaRPr lang="pl-PL" sz="15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  <a:defRPr/>
            </a:pP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Praktyki zawodowe we współpracy z Powiatowym Cechem 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Rzemiosł Różnych</a:t>
            </a:r>
          </a:p>
          <a:p>
            <a:pPr marL="0" lvl="0" indent="0" algn="ctr">
              <a:buNone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Bolesława Limanowskiego 9, Mińsk Mazowiecki</a:t>
            </a:r>
          </a:p>
          <a:p>
            <a:pPr marL="0" lvl="0" indent="0" algn="ctr">
              <a:buNone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Telefon: 25 758 23 44 </a:t>
            </a:r>
          </a:p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87" y="2564904"/>
            <a:ext cx="3646487" cy="24257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18813"/>
            <a:ext cx="2555553" cy="191620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20490"/>
            <a:ext cx="2878137" cy="19145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33" y="2853792"/>
            <a:ext cx="3214394" cy="21862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290758" y="4778459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MECHANIK</a:t>
            </a:r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37075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800"/>
                            </p:stCondLst>
                            <p:childTnLst>
                              <p:par>
                                <p:cTn id="5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000"/>
                            </p:stCondLst>
                            <p:childTnLst>
                              <p:par>
                                <p:cTn id="6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2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700"/>
                            </p:stCondLst>
                            <p:childTnLst>
                              <p:par>
                                <p:cTn id="7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600"/>
                            </p:stCondLst>
                            <p:childTnLst>
                              <p:par>
                                <p:cTn id="8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2700"/>
                            </p:stCondLst>
                            <p:childTnLst>
                              <p:par>
                                <p:cTn id="8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63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800"/>
                            </p:stCondLst>
                            <p:childTnLst>
                              <p:par>
                                <p:cTn id="100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pPr algn="r"/>
            <a:r>
              <a:rPr lang="pl-PL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ZASADNICZA SZKOŁA ZAWODOWA</a:t>
            </a:r>
            <a:endParaRPr lang="pl-PL" dirty="0">
              <a:solidFill>
                <a:srgbClr val="000099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Lakiernik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zajmuje się naprawą uszkodzonej powłoki lakieru. </a:t>
            </a:r>
          </a:p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Blacharz samochodowy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zajmuje się naprawą karoserii samochodów.</a:t>
            </a:r>
          </a:p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Mechanik </a:t>
            </a:r>
            <a:r>
              <a:rPr lang="pl-PL" sz="1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pojazdów samochodowych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zajmuje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 obsługą, konserwacją i naprawą pojazdów używanych w transporcie drogowym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Mechanik </a:t>
            </a:r>
            <a:r>
              <a:rPr lang="pl-PL" sz="1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maszyn i urządzeń drogowych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wykonuje prace związane z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konserwacją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maszyn i urządzeń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drogowych.</a:t>
            </a:r>
          </a:p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Ślusarz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zajmuje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 obróbką wytwarzaniem elementów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metalowych. </a:t>
            </a: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 </a:t>
            </a:r>
            <a:r>
              <a:rPr lang="pl-PL" sz="1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obrabiarek skrawających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obsługuje i nadzoruje uniwersalne, półautomatyczne i automatyczne obrabiarki skrawające, takie jak: tokarki, frezarki, wytaczarki,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szlifierki.</a:t>
            </a:r>
          </a:p>
          <a:p>
            <a:pPr marL="285750" lvl="0" indent="-285750">
              <a:buFont typeface="Wingdings" pitchFamily="2" charset="2"/>
              <a:buChar char="ü"/>
              <a:defRPr/>
            </a:pPr>
            <a:endParaRPr lang="pl-PL" sz="14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pl-PL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Będziesz poszukiwany na rynku pracy</a:t>
            </a:r>
          </a:p>
          <a:p>
            <a:pPr marL="0" lvl="0" indent="0">
              <a:buNone/>
              <a:defRPr/>
            </a:pPr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9" y="2720291"/>
            <a:ext cx="2864084" cy="1777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06974"/>
            <a:ext cx="2845250" cy="18732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0" y="2613427"/>
            <a:ext cx="3453388" cy="20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1520" y="458027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40875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600"/>
                            </p:stCondLst>
                            <p:childTnLst>
                              <p:par>
                                <p:cTn id="3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100"/>
                            </p:stCondLst>
                            <p:childTnLst>
                              <p:par>
                                <p:cTn id="42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4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9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400"/>
                            </p:stCondLst>
                            <p:childTnLst>
                              <p:par>
                                <p:cTn id="6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300"/>
                            </p:stCondLst>
                            <p:childTnLst>
                              <p:par>
                                <p:cTn id="6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800"/>
                            </p:stCondLst>
                            <p:childTnLst>
                              <p:par>
                                <p:cTn id="7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500"/>
                            </p:stCondLst>
                            <p:childTnLst>
                              <p:par>
                                <p:cTn id="82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pPr algn="r"/>
            <a:r>
              <a:rPr lang="pl-PL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pl-PL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ZASADNICZA SZKOŁA ZAWODOWA</a:t>
            </a:r>
            <a:endParaRPr lang="pl-PL" sz="3600" dirty="0">
              <a:solidFill>
                <a:srgbClr val="000099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Elektryk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zajmuje się montażem, instalacją, konserwacją i naprawą instalacji elektrycznych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Elektromechanik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zajmuje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 wykonaniem, obsługą, konserwacją oraz naprawą urządzeń elektrycznych np. transformatorów, silników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elektrycznych,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sprzętu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AGD.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Monter </a:t>
            </a:r>
            <a:r>
              <a:rPr lang="pl-PL" sz="1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elektronik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buduje, konserwuje, remontuje i naprawia urządzenia oraz układy elektroniczne.</a:t>
            </a:r>
          </a:p>
          <a:p>
            <a:pPr marL="285750" lvl="0" indent="-285750" algn="ctr">
              <a:buFont typeface="Wingdings" pitchFamily="2" charset="2"/>
              <a:buChar char="ü"/>
              <a:defRPr/>
            </a:pPr>
            <a:r>
              <a:rPr lang="pl-PL" sz="1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Elektromechanik pojazdów samochodowych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instaluje w samochodach elektryczne i elektroniczne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urządzenia,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przeprowadza naprawy lub regeneruje uszkodzone urządzenia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elektryczne.</a:t>
            </a:r>
          </a:p>
          <a:p>
            <a:pPr marL="0" lvl="0" indent="0" algn="ctr">
              <a:buNone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Będziesz poszukiwany na rynku pracy</a:t>
            </a:r>
            <a:endParaRPr lang="pl-PL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37880"/>
            <a:ext cx="3744416" cy="227121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99144"/>
            <a:ext cx="3096344" cy="20027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12792"/>
            <a:ext cx="3137060" cy="19924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36" y="2821133"/>
            <a:ext cx="2668960" cy="17758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23528" y="4596945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269013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8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3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800"/>
                            </p:stCondLst>
                            <p:childTnLst>
                              <p:par>
                                <p:cTn id="6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300"/>
                            </p:stCondLst>
                            <p:childTnLst>
                              <p:par>
                                <p:cTn id="6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9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4400"/>
                            </p:stCondLst>
                            <p:childTnLst>
                              <p:par>
                                <p:cTn id="80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pl-P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l-PL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OSIĄGNIĘCIA SZKOŁY</a:t>
            </a:r>
            <a:r>
              <a:rPr lang="pl-PL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pl-PL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pPr lvl="0" algn="ctr">
              <a:buFont typeface="Wingdings" panose="05000000000000000000" pitchFamily="2" charset="2"/>
              <a:buChar char="ü"/>
            </a:pPr>
            <a:r>
              <a:rPr lang="pl-PL" sz="1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BEZPIECZNA SZKOŁA</a:t>
            </a: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SZKOŁA NOWYCH TECHNOLOGII</a:t>
            </a: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AMBASADOR EFS </a:t>
            </a:r>
            <a:r>
              <a:rPr lang="pl-PL" sz="1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pl-PL" sz="17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endParaRPr lang="pl-PL" sz="1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pl-PL" sz="1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SZKOŁA</a:t>
            </a: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LABORATORIUM EDUKACYJNE ECDL</a:t>
            </a: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LAUREAT GODŁA TECHNIKUM 2012, 2013, </a:t>
            </a:r>
            <a:r>
              <a:rPr lang="pl-PL" sz="1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2014, 2015</a:t>
            </a:r>
            <a:endParaRPr lang="pl-PL" sz="17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3600" b="1" dirty="0" smtClean="0">
              <a:solidFill>
                <a:srgbClr val="00009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Weź udział w naszych przedsięwzięciach</a:t>
            </a:r>
            <a:endParaRPr lang="pl-PL" sz="3600" b="1" dirty="0">
              <a:solidFill>
                <a:srgbClr val="00009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3600" b="1" dirty="0" smtClean="0">
              <a:solidFill>
                <a:srgbClr val="00009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3" y="2505644"/>
            <a:ext cx="2932740" cy="21329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Janusz\Desktop\Nowy folder\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6968"/>
            <a:ext cx="2694248" cy="208959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7" y="2260273"/>
            <a:ext cx="2215767" cy="24057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Tomasz\Pictures\technikum roku 2015\_MG_7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45718"/>
            <a:ext cx="3096344" cy="209282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23528" y="55172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</a:t>
            </a:r>
            <a:r>
              <a:rPr lang="pl-P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WYBORU”</a:t>
            </a:r>
            <a:endParaRPr lang="pl-PL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300"/>
                            </p:stCondLst>
                            <p:childTnLst>
                              <p:par>
                                <p:cTn id="59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800"/>
                            </p:stCondLst>
                            <p:childTnLst>
                              <p:par>
                                <p:cTn id="6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700"/>
                            </p:stCondLst>
                            <p:childTnLst>
                              <p:par>
                                <p:cTn id="7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200"/>
                            </p:stCondLst>
                            <p:childTnLst>
                              <p:par>
                                <p:cTn id="8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1400"/>
                            </p:stCondLst>
                            <p:childTnLst>
                              <p:par>
                                <p:cTn id="8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4900"/>
                            </p:stCondLst>
                            <p:childTnLst>
                              <p:par>
                                <p:cTn id="94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pl-PL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l-PL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pl-PL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PROJEKTY MIĘDZYNARODOWE</a:t>
            </a:r>
            <a:br>
              <a:rPr lang="pl-PL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pl-PL" sz="3600" dirty="0">
              <a:solidFill>
                <a:srgbClr val="000099"/>
              </a:solidFill>
            </a:endParaRPr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„Szkoła bez granic”, który ma na celu współpracę z miastem  </a:t>
            </a:r>
            <a:r>
              <a:rPr lang="pl-PL" sz="1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Lacey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stanie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Waszyngton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endParaRPr lang="pl-PL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Szkolna wymiana młodzieży. Projekt realizowany w ramach międzynarodowej organizacji „Polsko Niemiecka Wymiana Młodzieży”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ERASMUS PLUS</a:t>
            </a:r>
          </a:p>
          <a:p>
            <a:pPr marL="0" indent="0" algn="ctr">
              <a:buNone/>
            </a:pPr>
            <a:r>
              <a:rPr lang="pl-PL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Praktyki i staże zagraniczne</a:t>
            </a:r>
          </a:p>
          <a:p>
            <a:pPr marL="0" indent="0" algn="ctr">
              <a:buNone/>
            </a:pPr>
            <a:r>
              <a:rPr lang="pl-PL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Otwieramy granice dla Ciebie</a:t>
            </a:r>
            <a:endParaRPr lang="pl-PL" sz="2800" dirty="0">
              <a:solidFill>
                <a:srgbClr val="000099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3764006" cy="23042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Symbol zastępczy zawartości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7" y="2385377"/>
            <a:ext cx="2914845" cy="194322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67931"/>
            <a:ext cx="2596952" cy="19472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21" y="2552083"/>
            <a:ext cx="3608387" cy="240188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9512" y="450912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22526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700"/>
                            </p:stCondLst>
                            <p:childTnLst>
                              <p:par>
                                <p:cTn id="4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700"/>
                            </p:stCondLst>
                            <p:childTnLst>
                              <p:par>
                                <p:cTn id="5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1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6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1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9600"/>
                            </p:stCondLst>
                            <p:childTnLst>
                              <p:par>
                                <p:cTn id="80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pl-PL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INNOWACJE PEDAGOGICZNE</a:t>
            </a:r>
            <a:endParaRPr lang="pl-PL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„Szkoła praktycznej ekonomii – młodzieżowe mini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przedsiębiorstwo”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Wirtualne Laboratoria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„IT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Szkoła” </a:t>
            </a: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Laboratorium matematyczne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pl-PL" sz="1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Ekorys</a:t>
            </a: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pl-PL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Odpowiadamy na wasze potrzeby i zainteresowania</a:t>
            </a:r>
            <a:endParaRPr lang="pl-PL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30" y="2481189"/>
            <a:ext cx="3838755" cy="2511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5" y="2816375"/>
            <a:ext cx="2859087" cy="2054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16375"/>
            <a:ext cx="3744416" cy="19331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2481189"/>
            <a:ext cx="2300213" cy="27660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9512" y="474953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9546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800"/>
                            </p:stCondLst>
                            <p:childTnLst>
                              <p:par>
                                <p:cTn id="4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700"/>
                            </p:stCondLst>
                            <p:childTnLst>
                              <p:par>
                                <p:cTn id="4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600"/>
                            </p:stCondLst>
                            <p:childTnLst>
                              <p:par>
                                <p:cTn id="5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900"/>
                            </p:stCondLst>
                            <p:childTnLst>
                              <p:par>
                                <p:cTn id="62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4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9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4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1900"/>
                            </p:stCondLst>
                            <p:childTnLst>
                              <p:par>
                                <p:cTn id="87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NASZA OFERTA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sportowe z zakresu piłki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nożnej, koszykowej, siatkowej, LA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fakultatywne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przedmiotów humanistycznych, matematycznych, informatycznych, przyrodniczych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Koło </a:t>
            </a:r>
            <a:r>
              <a:rPr lang="pl-PL" sz="1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techniczno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motoryzacyjne, elektroniczne, informatyczne, graficzne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także: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Coroczne wyjazdy integracyjne klas pierwszych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Szkolne wycieczki turystyczne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Rajdy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rowerowe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Rejsy żeglarskie</a:t>
            </a:r>
            <a:endParaRPr lang="pl-PL" sz="1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pl-PL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Odpowiadamy na wasze potrzeby i zainteresowania</a:t>
            </a:r>
            <a:endParaRPr lang="pl-PL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12" y="2541604"/>
            <a:ext cx="3512343" cy="23492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55353"/>
            <a:ext cx="2829041" cy="21073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55353"/>
            <a:ext cx="2819276" cy="21233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04" y="2816161"/>
            <a:ext cx="3181566" cy="21404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95536" y="4862719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36363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00"/>
                            </p:stCondLst>
                            <p:childTnLst>
                              <p:par>
                                <p:cTn id="4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800"/>
                            </p:stCondLst>
                            <p:childTnLst>
                              <p:par>
                                <p:cTn id="4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3300"/>
                            </p:stCondLst>
                            <p:childTnLst>
                              <p:par>
                                <p:cTn id="5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900"/>
                            </p:stCondLst>
                            <p:childTnLst>
                              <p:par>
                                <p:cTn id="62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900"/>
                            </p:stCondLst>
                            <p:childTnLst>
                              <p:par>
                                <p:cTn id="69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500"/>
                            </p:stCondLst>
                            <p:childTnLst>
                              <p:par>
                                <p:cTn id="7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9700"/>
                            </p:stCondLst>
                            <p:childTnLst>
                              <p:par>
                                <p:cTn id="8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31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46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61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600"/>
                            </p:stCondLst>
                            <p:childTnLst>
                              <p:par>
                                <p:cTn id="108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pl-PL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NASZA OFERTA</a:t>
            </a:r>
            <a:endParaRPr lang="pl-PL" dirty="0">
              <a:solidFill>
                <a:srgbClr val="000099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Multimedialna sala konferencyjna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gier zespołowych,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do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gimnastyki, aerobiku i  tańca,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siłownia 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Boisko wielofunkcyjne ze sztuczną nawierzchnią, tereny lekkoatletyczne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Szkolny Ośrodek Nauki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Jazdy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monitorowany dla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samochodów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jednośladów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Kawiarenka dla młodzieży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Biblioteka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wyposażona w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sprzęt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multimedialny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Radiowęzeł 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Szkolna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telewizja kablowa „Mechanik TV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Zespół muzyczny, koło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teatralne i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fotograficzne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pl-PL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Odpowiadamy na wasze potrzeby i zainteresowania</a:t>
            </a:r>
            <a:endParaRPr lang="pl-PL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35238"/>
            <a:ext cx="3528210" cy="20458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59829"/>
            <a:ext cx="3024336" cy="1927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47443"/>
            <a:ext cx="2895079" cy="17518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530" y="2766444"/>
            <a:ext cx="3159480" cy="17588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7504" y="436510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13197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900"/>
                            </p:stCondLst>
                            <p:childTnLst>
                              <p:par>
                                <p:cTn id="4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0"/>
                            </p:stCondLst>
                            <p:childTnLst>
                              <p:par>
                                <p:cTn id="4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300"/>
                            </p:stCondLst>
                            <p:childTnLst>
                              <p:par>
                                <p:cTn id="5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600"/>
                            </p:stCondLst>
                            <p:childTnLst>
                              <p:par>
                                <p:cTn id="62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900"/>
                            </p:stCondLst>
                            <p:childTnLst>
                              <p:par>
                                <p:cTn id="69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0"/>
                            </p:stCondLst>
                            <p:childTnLst>
                              <p:par>
                                <p:cTn id="7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900"/>
                            </p:stCondLst>
                            <p:childTnLst>
                              <p:par>
                                <p:cTn id="8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800"/>
                            </p:stCondLst>
                            <p:childTnLst>
                              <p:par>
                                <p:cTn id="9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6200"/>
                            </p:stCondLst>
                            <p:childTnLst>
                              <p:par>
                                <p:cTn id="9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3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38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3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6800"/>
                            </p:stCondLst>
                            <p:childTnLst>
                              <p:par>
                                <p:cTn id="122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pl-PL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NASZA OFERTA</a:t>
            </a:r>
            <a:endParaRPr lang="pl-PL" dirty="0">
              <a:solidFill>
                <a:srgbClr val="000099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Realizujemy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programy unijne, w ramach których odbywają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się: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kursy na prawo jazdy kategorii B, C, B+E,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urs operatora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wózków widłowych, 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sieci LAN, PLC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kwalifikacje wstępne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przewóz rzeczy, operatora koparki, 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operatora koparko-ładowarki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operatora urządzeń dźwigowych, operatora obrabiarki sterowanej numerycznie, 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CLA i CLP, kurs CAD, 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komputerowe projektowania obwodów drukowanych,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k</a:t>
            </a:r>
            <a:r>
              <a:rPr lang="en-US" sz="14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urs</a:t>
            </a:r>
            <a:r>
              <a:rPr lang="en-US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 DTP</a:t>
            </a:r>
            <a:r>
              <a:rPr lang="pl-PL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 Adobe Photoshop</a:t>
            </a:r>
            <a:r>
              <a:rPr lang="pl-PL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Adobe Illustrator </a:t>
            </a:r>
            <a:r>
              <a:rPr lang="pl-PL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Adobe InDesign</a:t>
            </a:r>
            <a:r>
              <a:rPr lang="pl-PL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,</a:t>
            </a: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k</a:t>
            </a:r>
            <a:r>
              <a:rPr lang="en-US" sz="14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urs</a:t>
            </a:r>
            <a:r>
              <a:rPr lang="en-US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4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spawania</a:t>
            </a:r>
            <a:r>
              <a:rPr lang="en-US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4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metodami</a:t>
            </a:r>
            <a:r>
              <a:rPr lang="en-US" sz="1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 MIG MAG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staże zawodowe po odbytych kursach.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pl-PL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Odpowiadamy na wasze potrzeby i zainteresowania</a:t>
            </a:r>
            <a:endParaRPr lang="pl-PL" sz="3000" dirty="0">
              <a:solidFill>
                <a:srgbClr val="00009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93" y="2773846"/>
            <a:ext cx="5760640" cy="15121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72" y="2861952"/>
            <a:ext cx="2762964" cy="17041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73846"/>
            <a:ext cx="2941761" cy="1792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2520280" cy="154092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23528" y="4379482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18111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100"/>
                            </p:stCondLst>
                            <p:childTnLst>
                              <p:par>
                                <p:cTn id="4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400"/>
                            </p:stCondLst>
                            <p:childTnLst>
                              <p:par>
                                <p:cTn id="4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200"/>
                            </p:stCondLst>
                            <p:childTnLst>
                              <p:par>
                                <p:cTn id="5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000"/>
                            </p:stCondLst>
                            <p:childTnLst>
                              <p:par>
                                <p:cTn id="62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100"/>
                            </p:stCondLst>
                            <p:childTnLst>
                              <p:par>
                                <p:cTn id="69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8700"/>
                            </p:stCondLst>
                            <p:childTnLst>
                              <p:par>
                                <p:cTn id="7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500"/>
                            </p:stCondLst>
                            <p:childTnLst>
                              <p:par>
                                <p:cTn id="8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1700"/>
                            </p:stCondLst>
                            <p:childTnLst>
                              <p:par>
                                <p:cTn id="9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600"/>
                            </p:stCondLst>
                            <p:childTnLst>
                              <p:par>
                                <p:cTn id="9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900"/>
                            </p:stCondLst>
                            <p:childTnLst>
                              <p:par>
                                <p:cTn id="10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400"/>
                            </p:stCondLst>
                            <p:childTnLst>
                              <p:par>
                                <p:cTn id="11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54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69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84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9900"/>
                            </p:stCondLst>
                            <p:childTnLst>
                              <p:par>
                                <p:cTn id="136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/>
          <a:lstStyle/>
          <a:p>
            <a:r>
              <a:rPr lang="pl-PL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NASZA OFERTA</a:t>
            </a:r>
            <a:endParaRPr lang="pl-PL" dirty="0">
              <a:solidFill>
                <a:srgbClr val="000099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5040560"/>
          </a:xfrm>
        </p:spPr>
        <p:txBody>
          <a:bodyPr>
            <a:normAutofit fontScale="92500" lnSpcReduction="10000"/>
          </a:bodyPr>
          <a:lstStyle/>
          <a:p>
            <a:pPr marL="457200" lvl="1" indent="0" algn="ctr">
              <a:spcBef>
                <a:spcPts val="0"/>
              </a:spcBef>
              <a:buNone/>
              <a:defRPr/>
            </a:pP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Organizujemy dla społeczności uczniowskiej i lokalnej imprezy kulturalne, naukowe 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sportowe:</a:t>
            </a:r>
            <a:endParaRPr lang="pl-PL" sz="1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Powiatowy konkurs  informatyczny „</a:t>
            </a:r>
            <a:r>
              <a:rPr lang="pl-PL" sz="1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Gimbit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pl-PL" sz="15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Powiatowy konkurs matematyczny 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„Wokół liczby </a:t>
            </a:r>
            <a:r>
              <a:rPr lang="el-GR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Święto 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Patrona miasta św. Jana Chrzciciela –”Piknik Świętojański”</a:t>
            </a: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Adwentowy Dzień </a:t>
            </a: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Skupienia</a:t>
            </a: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spcBef>
                <a:spcPts val="0"/>
              </a:spcBef>
              <a:buNone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spcBef>
                <a:spcPts val="0"/>
              </a:spcBef>
              <a:buNone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spcBef>
                <a:spcPts val="0"/>
              </a:spcBef>
              <a:buNone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spcBef>
                <a:spcPts val="0"/>
              </a:spcBef>
              <a:buNone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spcBef>
                <a:spcPts val="0"/>
              </a:spcBef>
              <a:buNone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spcBef>
                <a:spcPts val="0"/>
              </a:spcBef>
              <a:buNone/>
              <a:defRPr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Powiatowy przegląd Piosenki Nauczycielskiej</a:t>
            </a: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Powiatowa Liga Szkół Ponadgimnazjalnych w</a:t>
            </a: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piłce siatkowej i koszykowej</a:t>
            </a:r>
            <a:endParaRPr lang="pl-PL" sz="1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Turnieje 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powiatowe:</a:t>
            </a:r>
          </a:p>
          <a:p>
            <a:pPr lvl="1" algn="ctr"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Piłki Nożnej pięcioosobowej</a:t>
            </a:r>
          </a:p>
          <a:p>
            <a:pPr lvl="1" algn="ctr"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Piłki Siatkowej </a:t>
            </a:r>
          </a:p>
          <a:p>
            <a:pPr lvl="1" algn="ctr"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Koszykówki </a:t>
            </a:r>
            <a:r>
              <a:rPr lang="pl-PL" sz="1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Strectbal</a:t>
            </a:r>
            <a:endParaRPr lang="pl-PL" sz="1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pl-PL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Odpowiadamy na </a:t>
            </a:r>
            <a:r>
              <a:rPr lang="pl-PL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wasze </a:t>
            </a:r>
            <a:r>
              <a:rPr lang="pl-PL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potrzeby i zainteresowania</a:t>
            </a:r>
            <a:endParaRPr lang="pl-PL" sz="3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49" y="2717331"/>
            <a:ext cx="3312368" cy="1908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26941"/>
            <a:ext cx="2681535" cy="170418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15163"/>
            <a:ext cx="2592288" cy="154781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73" y="2993697"/>
            <a:ext cx="3007096" cy="186627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9512" y="4731121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31016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00"/>
                            </p:stCondLst>
                            <p:childTnLst>
                              <p:par>
                                <p:cTn id="4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800"/>
                            </p:stCondLst>
                            <p:childTnLst>
                              <p:par>
                                <p:cTn id="4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900"/>
                            </p:stCondLst>
                            <p:childTnLst>
                              <p:par>
                                <p:cTn id="5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600"/>
                            </p:stCondLst>
                            <p:childTnLst>
                              <p:par>
                                <p:cTn id="62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800"/>
                            </p:stCondLst>
                            <p:childTnLst>
                              <p:par>
                                <p:cTn id="69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700"/>
                            </p:stCondLst>
                            <p:childTnLst>
                              <p:par>
                                <p:cTn id="7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3900"/>
                            </p:stCondLst>
                            <p:childTnLst>
                              <p:par>
                                <p:cTn id="8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600"/>
                            </p:stCondLst>
                            <p:childTnLst>
                              <p:par>
                                <p:cTn id="9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9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300"/>
                            </p:stCondLst>
                            <p:childTnLst>
                              <p:par>
                                <p:cTn id="10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91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6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21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3600"/>
                            </p:stCondLst>
                            <p:childTnLst>
                              <p:par>
                                <p:cTn id="129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SZKOŁY W ZESPOLE</a:t>
            </a:r>
            <a:endParaRPr lang="pl-PL" sz="3200" dirty="0">
              <a:solidFill>
                <a:srgbClr val="000099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pl-PL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TECHNIKUM</a:t>
            </a: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letnie</a:t>
            </a: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Kończy się uzyskaniem dyplomu potwierdzającego kwalifikacje w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zawodzie. </a:t>
            </a:r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Kończy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 egzaminem maturalnym, umożliwiającym kontynuację nauki na studiach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wyższych.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pl-PL" sz="1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lang="pl-PL" sz="14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lang="pl-PL" sz="1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lang="pl-PL" sz="14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Kierunki mówiące </a:t>
            </a:r>
            <a:r>
              <a:rPr lang="pl-PL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„Nie bezrobociu”</a:t>
            </a:r>
            <a:endParaRPr lang="pl-P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  <a:defRPr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ü"/>
              <a:defRPr/>
            </a:pP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Nauka </a:t>
            </a: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języków obcych: angielski, niemiecki, rosyjski w tym język obcy  ukierunkowany zawodowo.</a:t>
            </a:r>
          </a:p>
          <a:p>
            <a:pPr lvl="0" algn="ctr">
              <a:buFont typeface="Wingdings" panose="05000000000000000000" pitchFamily="2" charset="2"/>
              <a:buChar char="ü"/>
              <a:defRPr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Możliwość zdobywania dodatkowych uprawnień </a:t>
            </a:r>
            <a:r>
              <a:rPr lang="pl-PL" sz="1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kursy specjalistyczne.</a:t>
            </a:r>
          </a:p>
          <a:p>
            <a:pPr marL="0" lvl="0" indent="0" algn="ctr">
              <a:buNone/>
            </a:pPr>
            <a:endParaRPr lang="pl-PL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78998"/>
            <a:ext cx="3816424" cy="193417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74562"/>
            <a:ext cx="2316163" cy="154305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05" y="3182473"/>
            <a:ext cx="2293541" cy="152754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330" y="2858898"/>
            <a:ext cx="3425428" cy="215427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79512" y="4581128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29556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200"/>
                            </p:stCondLst>
                            <p:childTnLst>
                              <p:par>
                                <p:cTn id="59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0"/>
                            </p:stCondLst>
                            <p:childTnLst>
                              <p:par>
                                <p:cTn id="6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200"/>
                            </p:stCondLst>
                            <p:childTnLst>
                              <p:par>
                                <p:cTn id="7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300"/>
                            </p:stCondLst>
                            <p:childTnLst>
                              <p:par>
                                <p:cTn id="8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9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800"/>
                            </p:stCondLst>
                            <p:childTnLst>
                              <p:par>
                                <p:cTn id="93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NASI NAUCZYCIELE…</a:t>
            </a:r>
            <a:endParaRPr lang="pl-PL" sz="3600" dirty="0">
              <a:solidFill>
                <a:srgbClr val="000099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10" y="1134764"/>
            <a:ext cx="4604074" cy="306938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" y="2448081"/>
            <a:ext cx="3773487" cy="242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69456"/>
            <a:ext cx="3296910" cy="22491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11560" y="545270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Bądź sobą – wybierz „Mechanik”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11687" cy="240610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51520" y="479715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20716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pl-P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l-PL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WYPOCZYWAMY</a:t>
            </a:r>
            <a:r>
              <a:rPr lang="pl-PL" sz="40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40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pl-PL" dirty="0">
              <a:solidFill>
                <a:srgbClr val="000099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8766"/>
            <a:ext cx="5047456" cy="336497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3555131" cy="26642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25" y="2927715"/>
            <a:ext cx="3485095" cy="23699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1008"/>
            <a:ext cx="3141304" cy="21602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755576" y="566124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Bądź sobą – wybierz „Mechanik”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79513" y="4845819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41727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pl-PL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l-PL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BAWIMY </a:t>
            </a:r>
            <a:r>
              <a:rPr lang="pl-PL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40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40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pl-PL" dirty="0">
              <a:solidFill>
                <a:srgbClr val="000099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40" y="1396851"/>
            <a:ext cx="5112568" cy="34083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87503"/>
            <a:ext cx="3716084" cy="236824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0928"/>
            <a:ext cx="2968625" cy="2043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40" y="3944207"/>
            <a:ext cx="2661856" cy="177338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12522"/>
            <a:ext cx="1828800" cy="22685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827584" y="566124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Bądź sobą – wybierz „Mechanik”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1520" y="501317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31909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pl-PL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PARTNERZY SZKOŁY</a:t>
            </a:r>
            <a:r>
              <a:rPr lang="pl-PL" sz="32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32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pl-PL" sz="3200" dirty="0">
              <a:solidFill>
                <a:srgbClr val="000099"/>
              </a:solidFill>
            </a:endParaRPr>
          </a:p>
        </p:txBody>
      </p:sp>
      <p:pic>
        <p:nvPicPr>
          <p:cNvPr id="1027" name="Picture 3" descr="C:\Users\admin\Downloads\logo WAT 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90" y="1744453"/>
            <a:ext cx="1095003" cy="137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0" y="1422570"/>
            <a:ext cx="1293515" cy="1293515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78803"/>
            <a:ext cx="20605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53" y="1678803"/>
            <a:ext cx="21209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32" y="1678803"/>
            <a:ext cx="9636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33" y="2653617"/>
            <a:ext cx="20605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632" y="2634567"/>
            <a:ext cx="211336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34" y="3631768"/>
            <a:ext cx="2326405" cy="57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164" y="2740957"/>
            <a:ext cx="1097337" cy="102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06" y="3185340"/>
            <a:ext cx="118268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17" y="3330319"/>
            <a:ext cx="979602" cy="87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61" y="3605185"/>
            <a:ext cx="220436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17" y="4601429"/>
            <a:ext cx="1073031" cy="73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5" y="4437329"/>
            <a:ext cx="1030287" cy="94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93" y="4483677"/>
            <a:ext cx="2317989" cy="85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2" y="5483022"/>
            <a:ext cx="1861981" cy="62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58" y="5269274"/>
            <a:ext cx="203676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183" y="5474500"/>
            <a:ext cx="1938337" cy="6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92" y="5237648"/>
            <a:ext cx="17621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31768"/>
            <a:ext cx="1080963" cy="72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78451"/>
            <a:ext cx="1900758" cy="95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35920" y="6334780"/>
            <a:ext cx="8569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  <p:pic>
        <p:nvPicPr>
          <p:cNvPr id="3" name="Picture 3" descr="C:\Users\Tomasz\Documents\loga firm\ligh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06" y="4483677"/>
            <a:ext cx="2088707" cy="75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8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pl-P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l-PL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ZAPRASZAMY </a:t>
            </a:r>
            <a:r>
              <a:rPr lang="pl-PL" sz="40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NAS</a:t>
            </a:r>
            <a:br>
              <a:rPr lang="pl-PL" sz="40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pl-PL" dirty="0">
              <a:solidFill>
                <a:srgbClr val="000099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l-PL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Bądź sobą – wybierz „Mechanik”</a:t>
            </a:r>
            <a:endParaRPr lang="pl-PL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55" y="1543558"/>
            <a:ext cx="4968551" cy="300555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84213"/>
            <a:ext cx="4041775" cy="269398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71" y="2636912"/>
            <a:ext cx="4177405" cy="28030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0" y="3445495"/>
            <a:ext cx="3146425" cy="212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6" y="2420888"/>
            <a:ext cx="3919537" cy="2798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79512" y="4509120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  <p:sp>
        <p:nvSpPr>
          <p:cNvPr id="4" name="Prostokąt 3"/>
          <p:cNvSpPr/>
          <p:nvPr/>
        </p:nvSpPr>
        <p:spPr>
          <a:xfrm>
            <a:off x="350204" y="5980638"/>
            <a:ext cx="2537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b="1" u="sng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www.mechanik.home.pl</a:t>
            </a:r>
            <a:endParaRPr lang="pl-PL" b="1" u="sng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768053" y="6004449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mechanik@home.pl</a:t>
            </a:r>
            <a:endParaRPr lang="pl-PL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834064" cy="1354162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TECHNIK POJAZDÓW SAMOCHODOWYCH</a:t>
            </a:r>
            <a:br>
              <a:rPr lang="pl-PL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KLASA PATRONACKA POLITECHNIKI WARSZAWSKIEJ</a:t>
            </a:r>
            <a:endParaRPr lang="pl-PL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M12: Diagnoza i naprawa układów elektrycznych i elektronicznych pojazdów samochodowych</a:t>
            </a:r>
          </a:p>
          <a:p>
            <a:pPr marL="0" lvl="0" indent="0" algn="ctr">
              <a:buNone/>
            </a:pPr>
            <a:r>
              <a:rPr lang="pl-PL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M18: Diagnoza i naprawa podzespołów i zespołów pojazdów samochodowych</a:t>
            </a:r>
          </a:p>
          <a:p>
            <a:pPr marL="0" lvl="0" indent="0" algn="ctr">
              <a:buNone/>
            </a:pPr>
            <a:r>
              <a:rPr lang="pl-PL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M42: Organizacja i prowadzenie procesu obsługi pojazdów samochodowych  </a:t>
            </a:r>
          </a:p>
          <a:p>
            <a:pPr marL="0" indent="0" algn="ctr">
              <a:buNone/>
            </a:pPr>
            <a:endParaRPr lang="pl-PL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Specjalista z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dziedziny, naprawy i eksploatacji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współczesnych pojazdów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samochodowych, a także diagnostyki samochodowej.</a:t>
            </a:r>
          </a:p>
          <a:p>
            <a:pPr marL="0" indent="0" algn="ctr">
              <a:buNone/>
            </a:pPr>
            <a:endParaRPr lang="pl-PL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59" y="2204864"/>
            <a:ext cx="4320480" cy="24772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1" y="3120370"/>
            <a:ext cx="3169841" cy="2116137"/>
          </a:xfrm>
          <a:prstGeom prst="rect">
            <a:avLst/>
          </a:prstGeom>
          <a:ln w="38100" cap="sq">
            <a:solidFill>
              <a:srgbClr val="00763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54650"/>
            <a:ext cx="3182734" cy="22034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20" y="3331025"/>
            <a:ext cx="2953817" cy="19719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83521" y="5805264"/>
            <a:ext cx="871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</a:t>
            </a:r>
            <a:r>
              <a:rPr lang="pl-P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WYBORU</a:t>
            </a:r>
            <a:endParaRPr lang="pl-PL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admin\Downloads\Logo-PW-du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399807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6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100"/>
                            </p:stCondLst>
                            <p:childTnLst>
                              <p:par>
                                <p:cTn id="5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700"/>
                            </p:stCondLst>
                            <p:childTnLst>
                              <p:par>
                                <p:cTn id="6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700"/>
                            </p:stCondLst>
                            <p:childTnLst>
                              <p:par>
                                <p:cTn id="6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800"/>
                            </p:stCondLst>
                            <p:childTnLst>
                              <p:par>
                                <p:cTn id="74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2352091"/>
            <a:ext cx="5662037" cy="194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03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931224" cy="940966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TECHNIK MECHANIK</a:t>
            </a:r>
            <a:br>
              <a:rPr lang="pl-PL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KLASA PATRONACKA GRAHAM PACKAGING POLAND</a:t>
            </a:r>
            <a:endParaRPr lang="pl-PL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1000" dirty="0" smtClean="0">
              <a:solidFill>
                <a:srgbClr val="0070C0"/>
              </a:solidFill>
            </a:endParaRPr>
          </a:p>
          <a:p>
            <a:pPr marL="0" lvl="0" indent="0" algn="ctr">
              <a:buNone/>
            </a:pPr>
            <a:r>
              <a:rPr lang="pl-PL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M17: Montaż i obsługa maszyn i urządzeń</a:t>
            </a:r>
          </a:p>
          <a:p>
            <a:pPr marL="0" lvl="0" indent="0" algn="ctr">
              <a:buNone/>
            </a:pPr>
            <a:r>
              <a:rPr lang="pl-PL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M19: Użytkowanie obrabiarek skrawających</a:t>
            </a:r>
          </a:p>
          <a:p>
            <a:pPr marL="0" lvl="0" indent="0" algn="ctr">
              <a:buNone/>
            </a:pPr>
            <a:r>
              <a:rPr lang="pl-PL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M20: Wykonywanie i naprawa maszyn, urządzeń i narzędzi </a:t>
            </a:r>
          </a:p>
          <a:p>
            <a:pPr marL="0" lvl="0" indent="0" algn="ctr">
              <a:buNone/>
            </a:pPr>
            <a:r>
              <a:rPr lang="pl-PL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M44: Organizacja i nadzorowanie procesów produkcji maszyn i urządzeń</a:t>
            </a:r>
          </a:p>
          <a:p>
            <a:pPr marL="0" indent="0" algn="ctr">
              <a:buNone/>
            </a:pPr>
            <a:endParaRPr lang="pl-PL" dirty="0">
              <a:solidFill>
                <a:srgbClr val="000099"/>
              </a:solidFill>
            </a:endParaRPr>
          </a:p>
          <a:p>
            <a:pPr marL="0" indent="0" algn="ctr">
              <a:buNone/>
            </a:pPr>
            <a:endParaRPr lang="pl-PL" dirty="0" smtClean="0">
              <a:solidFill>
                <a:srgbClr val="000099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000099"/>
              </a:solidFill>
            </a:endParaRPr>
          </a:p>
          <a:p>
            <a:pPr marL="0" indent="0" algn="ctr">
              <a:buNone/>
            </a:pPr>
            <a:endParaRPr lang="pl-PL" dirty="0" smtClean="0">
              <a:solidFill>
                <a:srgbClr val="000099"/>
              </a:solidFill>
            </a:endParaRPr>
          </a:p>
          <a:p>
            <a:pPr marL="0" indent="0" algn="ctr">
              <a:buNone/>
            </a:pPr>
            <a:endParaRPr lang="pl-PL" sz="28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Organizuje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nadzoruje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produkcję, montaż, naprawy i konserwacje maszyn i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urządzeń. Uruchamia, reguluje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sprawdza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instalację elektryczną, aparaturę kontrolno-pomiarową w ramach maszyn i urządzeń.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Wykrywa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usuwa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przyczyny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awarii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uszkodzeń.</a:t>
            </a:r>
          </a:p>
          <a:p>
            <a:pPr marL="0" indent="0" algn="ctr">
              <a:buNone/>
            </a:pPr>
            <a:endParaRPr lang="pl-PL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36391"/>
            <a:ext cx="2444229" cy="269281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98" y="2976481"/>
            <a:ext cx="4176464" cy="216023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1520" y="429309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</a:t>
            </a:r>
            <a:r>
              <a:rPr lang="pl-P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WYBORU</a:t>
            </a:r>
            <a:endParaRPr lang="pl-PL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admin\Downloads\dar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764704"/>
            <a:ext cx="1511899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800"/>
                            </p:stCondLst>
                            <p:childTnLst>
                              <p:par>
                                <p:cTn id="41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600"/>
                            </p:stCondLst>
                            <p:childTnLst>
                              <p:par>
                                <p:cTn id="5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6200"/>
                            </p:stCondLst>
                            <p:childTnLst>
                              <p:par>
                                <p:cTn id="62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100"/>
                            </p:stCondLst>
                            <p:childTnLst>
                              <p:par>
                                <p:cTn id="69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TECHNIK MECHATRONIK</a:t>
            </a:r>
            <a:br>
              <a:rPr lang="pl-PL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KLASA PATRONACKA WOJSKOWEJ AKADEMII TECHNICZNEJ </a:t>
            </a:r>
            <a:endParaRPr lang="pl-PL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dtytuł 6"/>
          <p:cNvSpPr>
            <a:spLocks noGrp="1"/>
          </p:cNvSpPr>
          <p:nvPr>
            <p:ph idx="1"/>
          </p:nvPr>
        </p:nvSpPr>
        <p:spPr>
          <a:xfrm>
            <a:off x="457199" y="1140573"/>
            <a:ext cx="8229600" cy="525658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E.3. Montaż urządzeń i systemów </a:t>
            </a:r>
            <a:r>
              <a:rPr lang="pl-PL" sz="1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mechatronicznych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E.18. Eksploatacja urządzeń i systemów </a:t>
            </a:r>
            <a:r>
              <a:rPr lang="pl-PL" sz="1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mechatronicznych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pl-PL" sz="1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E.19. Projektowanie i programowanie urządzeń i systemów </a:t>
            </a:r>
            <a:r>
              <a:rPr lang="pl-PL" sz="1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mechatronicznych</a:t>
            </a: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pl-PL" sz="4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pl-PL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pl-PL" sz="4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pl-PL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4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Projektuje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wytwarza części </a:t>
            </a:r>
            <a:r>
              <a:rPr lang="pl-PL" sz="1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zespoły maszyn i urządzeń mechanicznych z wykorzystaniem technik informacyjnych, mechanicznych, elektronicznych.</a:t>
            </a:r>
          </a:p>
          <a:p>
            <a:pPr marL="0" indent="0" algn="ctr">
              <a:buNone/>
            </a:pPr>
            <a:endParaRPr lang="pl-PL" sz="4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59656"/>
            <a:ext cx="4176463" cy="248035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98325"/>
            <a:ext cx="3171329" cy="211713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52269"/>
            <a:ext cx="3186647" cy="212735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394" y="2095883"/>
            <a:ext cx="1867210" cy="279934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9512" y="4932255"/>
            <a:ext cx="878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</a:t>
            </a:r>
            <a:r>
              <a:rPr lang="pl-P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WYBORU</a:t>
            </a:r>
            <a:endParaRPr lang="pl-PL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\Downloads\WA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27672"/>
            <a:ext cx="1636787" cy="16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59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200"/>
                            </p:stCondLst>
                            <p:childTnLst>
                              <p:par>
                                <p:cTn id="5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400"/>
                            </p:stCondLst>
                            <p:childTnLst>
                              <p:par>
                                <p:cTn id="6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300"/>
                            </p:stCondLst>
                            <p:childTnLst>
                              <p:par>
                                <p:cTn id="6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4700"/>
                            </p:stCondLst>
                            <p:childTnLst>
                              <p:par>
                                <p:cTn id="74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868958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TECHNIK </a:t>
            </a:r>
            <a:r>
              <a:rPr lang="pl-PL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INFORMATYK</a:t>
            </a:r>
            <a:br>
              <a:rPr lang="pl-PL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pl-PL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KLASA Z INNOWACJĄ PEDAGOGICZNĄ 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199" y="1340768"/>
            <a:ext cx="8229600" cy="4968552"/>
          </a:xfrm>
        </p:spPr>
        <p:txBody>
          <a:bodyPr>
            <a:normAutofit fontScale="85000" lnSpcReduction="20000"/>
          </a:bodyPr>
          <a:lstStyle/>
          <a:p>
            <a:pPr marL="0" lvl="0" indent="0" algn="ctr">
              <a:buNone/>
            </a:pPr>
            <a:endParaRPr lang="pl-PL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pl-PL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E12</a:t>
            </a:r>
            <a:r>
              <a:rPr lang="pl-PL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Montaż i eksploatacja komputerów osobistych oraz urządzeń peryferyjnych</a:t>
            </a:r>
          </a:p>
          <a:p>
            <a:pPr marL="0" lvl="0" indent="0" algn="ctr">
              <a:buNone/>
            </a:pPr>
            <a:r>
              <a:rPr lang="pl-PL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E14: Tworzenie aplikacji internetowych i baz danych oraz administrowanie bazami</a:t>
            </a:r>
          </a:p>
          <a:p>
            <a:pPr marL="0" lvl="0" indent="0" algn="ctr">
              <a:buNone/>
            </a:pPr>
            <a:r>
              <a:rPr lang="pl-PL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E13: Projektowanie lokalnych sieci komputerowych i administrowanie sieciami</a:t>
            </a:r>
          </a:p>
          <a:p>
            <a:pPr marL="0" lvl="0" indent="0" algn="ctr">
              <a:buNone/>
            </a:pPr>
            <a:endParaRPr lang="pl-PL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Posługuje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 systemami operacyjnymi oraz projektuje. Administruje i nadzoruje pracę systemów operacyjnych oraz  urządzeń wykorzystywanych w sieciach komputerowych. Posługuje się językami obsługi różnych rodzajów baz danych</a:t>
            </a:r>
            <a:r>
              <a:rPr lang="pl-PL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pl-PL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31" name="Picture 7" descr="C:\Users\admin\Downloads\IMG_49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2348880"/>
            <a:ext cx="4176463" cy="213075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16378"/>
            <a:ext cx="3273425" cy="2219325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Tomasz\Pictures\pracownie 2015\IMG_83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8" y="2924944"/>
            <a:ext cx="3467344" cy="208281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omasz\Documents\dla prasy\ITSZKOŁA\ITszkola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458" y="188640"/>
            <a:ext cx="160850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74369"/>
            <a:ext cx="3161780" cy="210334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26049" y="5162010"/>
            <a:ext cx="85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31960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200"/>
                            </p:stCondLst>
                            <p:childTnLst>
                              <p:par>
                                <p:cTn id="5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900"/>
                            </p:stCondLst>
                            <p:childTnLst>
                              <p:par>
                                <p:cTn id="6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6800"/>
                            </p:stCondLst>
                            <p:childTnLst>
                              <p:par>
                                <p:cTn id="6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74" presetID="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507288" cy="79208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pl-PL" sz="18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pl-PL" sz="18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pl-PL" sz="18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pl-PL" sz="18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pl-PL" sz="18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pl-PL" sz="18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pl-PL" sz="18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</a:t>
            </a:r>
            <a:r>
              <a:rPr lang="pl-PL" sz="2000" b="1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TECHNIK CYFROWYCH PROCESÓW GRAFICZNYCH</a:t>
            </a:r>
            <a:br>
              <a:rPr lang="pl-PL" sz="2000" b="1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pl-PL" sz="2000" b="1" dirty="0" smtClean="0">
                <a:solidFill>
                  <a:srgbClr val="0066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</a:t>
            </a:r>
            <a:r>
              <a:rPr lang="pl-PL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KLASA PATRONACKA POLITECHNIKI WARSZAWSKIEJ</a:t>
            </a:r>
            <a:r>
              <a:rPr lang="pl-PL" sz="1800" b="1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pl-PL" sz="1800" b="1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pl-PL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711" y="1301271"/>
            <a:ext cx="8507288" cy="518457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A.54.Przygotowywanie </a:t>
            </a:r>
            <a:r>
              <a:rPr lang="pl-PL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materiałów graficznych do procesu drukowania</a:t>
            </a:r>
          </a:p>
          <a:p>
            <a:pPr marL="0" lvl="0" indent="0" algn="ctr">
              <a:buNone/>
            </a:pPr>
            <a:r>
              <a:rPr lang="pl-PL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A.25. Wykonywanie i realizacja projektów multimedialnych</a:t>
            </a:r>
          </a:p>
          <a:p>
            <a:pPr marL="0" lvl="0" indent="0" algn="ctr">
              <a:buNone/>
            </a:pPr>
            <a:r>
              <a:rPr lang="pl-PL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A.55. Drukowanie </a:t>
            </a:r>
            <a:r>
              <a:rPr lang="pl-PL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cyfrowe</a:t>
            </a:r>
          </a:p>
          <a:p>
            <a:pPr marL="0" lvl="0" indent="0" algn="ctr">
              <a:buNone/>
            </a:pPr>
            <a:endParaRPr lang="pl-PL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Przygotowuje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materiały do druku oraz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opracowuje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graficzne o charakterze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informacyjnym i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reklamowym.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Poznaje 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obsługę 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programów graficznych</a:t>
            </a:r>
            <a:r>
              <a:rPr lang="pl-PL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ctr">
              <a:buNone/>
            </a:pPr>
            <a:endParaRPr lang="pl-PL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3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b="1" dirty="0"/>
          </a:p>
          <a:p>
            <a:endParaRPr lang="pl-PL" sz="1400" b="1" dirty="0" smtClean="0"/>
          </a:p>
          <a:p>
            <a:endParaRPr lang="pl-PL" sz="1400" b="1" dirty="0"/>
          </a:p>
          <a:p>
            <a:endParaRPr lang="pl-PL" sz="1400" b="1" dirty="0" smtClean="0"/>
          </a:p>
          <a:p>
            <a:endParaRPr lang="pl-PL" sz="1400" b="1" dirty="0"/>
          </a:p>
          <a:p>
            <a:endParaRPr lang="pl-PL" sz="1400" b="1" dirty="0" smtClean="0"/>
          </a:p>
          <a:p>
            <a:endParaRPr lang="pl-PL" sz="1400" b="1" dirty="0"/>
          </a:p>
          <a:p>
            <a:pPr marL="0" lvl="0" indent="0" algn="ctr">
              <a:buNone/>
            </a:pPr>
            <a:endParaRPr lang="pl-PL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78" y="2276872"/>
            <a:ext cx="4685183" cy="268922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3" y="2732190"/>
            <a:ext cx="3448060" cy="229780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40591"/>
            <a:ext cx="3465711" cy="230593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5191"/>
            <a:ext cx="3609094" cy="25518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29190" y="5156991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  <p:pic>
        <p:nvPicPr>
          <p:cNvPr id="6146" name="Picture 2" descr="C:\Users\admin\Downloads\Logo-PW-du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743" y="332656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900"/>
                            </p:stCondLst>
                            <p:childTnLst>
                              <p:par>
                                <p:cTn id="6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900"/>
                            </p:stCondLst>
                            <p:childTnLst>
                              <p:par>
                                <p:cTn id="6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3000"/>
                            </p:stCondLst>
                            <p:childTnLst>
                              <p:par>
                                <p:cTn id="74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TECHNIK ELEKTRONIK</a:t>
            </a:r>
            <a:br>
              <a:rPr lang="pl-PL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KLASA Z INNOWACJĄ PEDAGOGICZNĄ</a:t>
            </a:r>
            <a:endParaRPr lang="pl-PL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pl-PL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E6</a:t>
            </a:r>
            <a:r>
              <a:rPr lang="pl-PL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Wykonywanie instalacji urządzeń elektronicznych</a:t>
            </a:r>
          </a:p>
          <a:p>
            <a:pPr marL="0" lvl="0" indent="0" algn="ctr">
              <a:buNone/>
            </a:pPr>
            <a:r>
              <a:rPr lang="pl-PL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E20: Eksploatacja </a:t>
            </a:r>
            <a:r>
              <a:rPr lang="pl-PL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urządzeń  </a:t>
            </a:r>
            <a:endParaRPr lang="pl-PL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b="1" dirty="0">
              <a:solidFill>
                <a:srgbClr val="000099"/>
              </a:solidFill>
            </a:endParaRPr>
          </a:p>
          <a:p>
            <a:endParaRPr lang="pl-PL" sz="1400" b="1" dirty="0" smtClean="0">
              <a:solidFill>
                <a:srgbClr val="000099"/>
              </a:solidFill>
            </a:endParaRPr>
          </a:p>
          <a:p>
            <a:endParaRPr lang="pl-PL" sz="1400" b="1" dirty="0">
              <a:solidFill>
                <a:srgbClr val="000099"/>
              </a:solidFill>
            </a:endParaRPr>
          </a:p>
          <a:p>
            <a:endParaRPr lang="pl-PL" sz="1400" b="1" dirty="0" smtClean="0">
              <a:solidFill>
                <a:srgbClr val="000099"/>
              </a:solidFill>
            </a:endParaRPr>
          </a:p>
          <a:p>
            <a:endParaRPr lang="pl-PL" sz="1400" b="1" dirty="0">
              <a:solidFill>
                <a:srgbClr val="000099"/>
              </a:solidFill>
            </a:endParaRPr>
          </a:p>
          <a:p>
            <a:endParaRPr lang="pl-PL" sz="1400" b="1" dirty="0" smtClean="0">
              <a:solidFill>
                <a:srgbClr val="000099"/>
              </a:solidFill>
            </a:endParaRPr>
          </a:p>
          <a:p>
            <a:endParaRPr lang="pl-PL" sz="1400" b="1" dirty="0">
              <a:solidFill>
                <a:srgbClr val="000099"/>
              </a:solidFill>
            </a:endParaRPr>
          </a:p>
          <a:p>
            <a:endParaRPr lang="pl-PL" sz="1400" b="1" dirty="0" smtClean="0">
              <a:solidFill>
                <a:srgbClr val="000099"/>
              </a:solidFill>
            </a:endParaRPr>
          </a:p>
          <a:p>
            <a:endParaRPr lang="pl-PL" sz="1400" b="1" dirty="0">
              <a:solidFill>
                <a:srgbClr val="000099"/>
              </a:solidFill>
            </a:endParaRPr>
          </a:p>
          <a:p>
            <a:pPr marL="0" lvl="0" indent="0" algn="ctr">
              <a:buNone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35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pl-PL" sz="1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Zajmuje się  montażem</a:t>
            </a:r>
            <a:r>
              <a:rPr lang="pl-PL" sz="1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instalacją, konserwacją i naprawą sprzętu komputerowego, RTV, AGD oraz innych urządzeń </a:t>
            </a:r>
            <a:r>
              <a:rPr lang="pl-PL" sz="1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elektronicznych</a:t>
            </a:r>
            <a:r>
              <a:rPr lang="pl-PL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Projektuje i wykonuje systemy monitoringowe i alarmowe</a:t>
            </a:r>
            <a:endParaRPr lang="pl-PL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solidFill>
                <a:srgbClr val="000099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38894"/>
            <a:ext cx="4464496" cy="269398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8" y="2325921"/>
            <a:ext cx="3317032" cy="22109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69906"/>
            <a:ext cx="2884984" cy="192294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 descr="C:\Users\admin\Desktop\Zdjęcia\Budowa\Pracownie 2014\DSC029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04" y="2251227"/>
            <a:ext cx="3817392" cy="236030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1520" y="487314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WYBORU</a:t>
            </a:r>
          </a:p>
        </p:txBody>
      </p:sp>
    </p:spTree>
    <p:extLst>
      <p:ext uri="{BB962C8B-B14F-4D97-AF65-F5344CB8AC3E}">
        <p14:creationId xmlns:p14="http://schemas.microsoft.com/office/powerpoint/2010/main" val="40297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800"/>
                            </p:stCondLst>
                            <p:childTnLst>
                              <p:par>
                                <p:cTn id="5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400"/>
                            </p:stCondLst>
                            <p:childTnLst>
                              <p:par>
                                <p:cTn id="6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700"/>
                            </p:stCondLst>
                            <p:childTnLst>
                              <p:par>
                                <p:cTn id="67" presetID="28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TECHNIK ELEKTRYK</a:t>
            </a:r>
            <a:endParaRPr lang="pl-PL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buNone/>
            </a:pPr>
            <a:r>
              <a:rPr lang="pl-PL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E7</a:t>
            </a:r>
            <a:r>
              <a:rPr lang="pl-PL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Montaż i konserwacja urządzeń elektrycznych</a:t>
            </a:r>
          </a:p>
          <a:p>
            <a:pPr marL="0" lvl="0" indent="0" algn="ctr">
              <a:buNone/>
            </a:pPr>
            <a:r>
              <a:rPr lang="pl-PL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E8: Montaż i konserwacja instalacji elektrycznych</a:t>
            </a:r>
          </a:p>
          <a:p>
            <a:pPr marL="0" lvl="0" indent="0" algn="ctr">
              <a:buNone/>
            </a:pPr>
            <a:r>
              <a:rPr lang="pl-PL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E24: Eksploatacja maszyn, urządzeń i instalacji </a:t>
            </a:r>
            <a:r>
              <a:rPr lang="pl-PL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elektrycznych</a:t>
            </a:r>
          </a:p>
          <a:p>
            <a:pPr marL="0" lvl="0" indent="0" algn="ctr">
              <a:buNone/>
            </a:pPr>
            <a:endParaRPr lang="pl-PL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3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3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3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3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pl-PL" sz="23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Montuje instalację, naprawia i konserwuje </a:t>
            </a:r>
            <a:r>
              <a:rPr lang="pl-PL" sz="23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  <a:r>
              <a:rPr lang="pl-PL" sz="23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kontroluje </a:t>
            </a:r>
            <a:r>
              <a:rPr lang="pl-PL" sz="23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3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instalacje elektryczne, urządzenia, maszyny, silniki.</a:t>
            </a:r>
            <a:r>
              <a:rPr lang="pl-PL" sz="23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pl-PL" sz="23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Ustala plan </a:t>
            </a:r>
            <a:r>
              <a:rPr lang="pl-PL" sz="23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zakres prac remontowych po ocenie stanu technicznego i dokonaniu odpowiednich pomiarów. </a:t>
            </a:r>
            <a:endParaRPr lang="pl-PL" sz="23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b="1" dirty="0">
              <a:solidFill>
                <a:srgbClr val="000099"/>
              </a:solidFill>
            </a:endParaRPr>
          </a:p>
          <a:p>
            <a:endParaRPr lang="pl-PL" sz="1400" b="1" dirty="0" smtClean="0"/>
          </a:p>
          <a:p>
            <a:endParaRPr lang="pl-PL" sz="1400" b="1" dirty="0"/>
          </a:p>
          <a:p>
            <a:endParaRPr lang="pl-PL" sz="1400" b="1" dirty="0" smtClean="0"/>
          </a:p>
          <a:p>
            <a:endParaRPr lang="pl-PL" sz="1400" b="1" dirty="0"/>
          </a:p>
          <a:p>
            <a:pPr marL="0" lvl="0" indent="0" algn="ctr">
              <a:buNone/>
            </a:pPr>
            <a:endParaRPr lang="pl-PL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pl-PL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 descr="C:\Users\Tomasz\Pictures\pracownie 2015\IMG_8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29485"/>
            <a:ext cx="3648435" cy="24504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5" y="2929593"/>
            <a:ext cx="3354607" cy="18675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21" y="2887655"/>
            <a:ext cx="3276229" cy="19514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admin\Downloads\pol_pl_ROZDZIELNIA-632A-BLOCK-4-PRZENOSNA-I-DO-MONTAZU-Z-GNOAZDAMI-3X-230V-16A-400V-32A-I-400V-16A-3P-N-E-Produkt-firmy-SCAME-47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164" y="3249671"/>
            <a:ext cx="2755657" cy="224037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85898" y="4797152"/>
            <a:ext cx="842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79512" y="4811185"/>
            <a:ext cx="863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„MECHANIK” SZKOŁĄ PIERWSZEGO </a:t>
            </a:r>
            <a:r>
              <a:rPr lang="pl-P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WYBORU”</a:t>
            </a:r>
            <a:endParaRPr lang="pl-PL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700"/>
                            </p:stCondLst>
                            <p:childTnLst>
                              <p:par>
                                <p:cTn id="53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800"/>
                            </p:stCondLst>
                            <p:childTnLst>
                              <p:par>
                                <p:cTn id="6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100"/>
                            </p:stCondLst>
                            <p:childTnLst>
                              <p:par>
                                <p:cTn id="67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500"/>
                            </p:stCondLst>
                            <p:childTnLst>
                              <p:par>
                                <p:cTn id="74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1189</Words>
  <Application>Microsoft Office PowerPoint</Application>
  <PresentationFormat>Pokaz na ekranie (4:3)</PresentationFormat>
  <Paragraphs>416</Paragraphs>
  <Slides>24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24</vt:i4>
      </vt:variant>
    </vt:vector>
  </HeadingPairs>
  <TitlesOfParts>
    <vt:vector size="27" baseType="lpstr">
      <vt:lpstr>1_Motyw pakietu Office</vt:lpstr>
      <vt:lpstr>2_Motyw pakietu Office</vt:lpstr>
      <vt:lpstr>Motyw pakietu Office</vt:lpstr>
      <vt:lpstr> ZESPÓŁ SZKÓŁ ZAWODOWYCH NR 2  IM. POWSTAŃCÓW WARSZAWY</vt:lpstr>
      <vt:lpstr>SZKOŁY W ZESPOLE</vt:lpstr>
      <vt:lpstr>TECHNIK POJAZDÓW SAMOCHODOWYCH KLASA PATRONACKA POLITECHNIKI WARSZAWSKIEJ</vt:lpstr>
      <vt:lpstr>TECHNIK MECHANIK KLASA PATRONACKA GRAHAM PACKAGING POLAND</vt:lpstr>
      <vt:lpstr>TECHNIK MECHATRONIK KLASA PATRONACKA WOJSKOWEJ AKADEMII TECHNICZNEJ </vt:lpstr>
      <vt:lpstr>TECHNIK INFORMATYK        KLASA Z INNOWACJĄ PEDAGOGICZNĄ </vt:lpstr>
      <vt:lpstr>                     TECHNIK CYFROWYCH PROCESÓW GRAFICZNYCH                 KLASA PATRONACKA POLITECHNIKI WARSZAWSKIEJ </vt:lpstr>
      <vt:lpstr>TECHNIK ELEKTRONIK KLASA Z INNOWACJĄ PEDAGOGICZNĄ</vt:lpstr>
      <vt:lpstr>TECHNIK ELEKTRYK</vt:lpstr>
      <vt:lpstr>SZKOŁY W ZESPOLE</vt:lpstr>
      <vt:lpstr>ZASADNICZA SZKOŁA ZAWODOWA</vt:lpstr>
      <vt:lpstr>       ZASADNICZA SZKOŁA ZAWODOWA</vt:lpstr>
      <vt:lpstr> OSIĄGNIĘCIA SZKOŁY </vt:lpstr>
      <vt:lpstr>       PROJEKTY MIĘDZYNARODOWE </vt:lpstr>
      <vt:lpstr>         INNOWACJE PEDAGOGICZNE</vt:lpstr>
      <vt:lpstr>NASZA OFERTA</vt:lpstr>
      <vt:lpstr>NASZA OFERTA</vt:lpstr>
      <vt:lpstr>NASZA OFERTA</vt:lpstr>
      <vt:lpstr>NASZA OFERTA</vt:lpstr>
      <vt:lpstr>   NASI NAUCZYCIELE…</vt:lpstr>
      <vt:lpstr>  WYPOCZYWAMY </vt:lpstr>
      <vt:lpstr> BAWIMY SIĘ </vt:lpstr>
      <vt:lpstr>PARTNERZY SZKOŁY </vt:lpstr>
      <vt:lpstr> ZAPRASZAMY DO NAS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ZAWODOWYCH NR 2  IM. POWSTAŃCÓW WARSZAWY</dc:title>
  <dc:creator>Tomasz</dc:creator>
  <cp:lastModifiedBy>Tomasz</cp:lastModifiedBy>
  <cp:revision>52</cp:revision>
  <dcterms:created xsi:type="dcterms:W3CDTF">2015-11-06T11:13:44Z</dcterms:created>
  <dcterms:modified xsi:type="dcterms:W3CDTF">2016-01-08T13:09:11Z</dcterms:modified>
</cp:coreProperties>
</file>